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58" r:id="rId11"/>
    <p:sldId id="268" r:id="rId12"/>
    <p:sldId id="269" r:id="rId13"/>
    <p:sldId id="288" r:id="rId14"/>
    <p:sldId id="270" r:id="rId15"/>
    <p:sldId id="271" r:id="rId16"/>
    <p:sldId id="272" r:id="rId17"/>
    <p:sldId id="273" r:id="rId18"/>
    <p:sldId id="289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42" autoAdjust="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8954-552C-4028-A83A-B236524BA5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4DE2F-3727-4FEE-8E60-4EA75B2908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1366F-8DE8-48F2-827F-A513ABFD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FAD2C-4CE0-4A58-8375-6277072C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192B6-C677-4B03-BE3E-E0D29421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48359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9B8C9-CB15-4748-87C4-D003F3EA9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76A41-DB49-47F3-B07D-2E9D83872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CAF5E-691E-4527-B890-3DCC7D848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30015-3069-4D2C-AD46-A57AF628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D215C-B4D6-4511-8D1D-A7A7A45FA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1499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E107D8-7D9D-474E-BB9A-6ED4166B0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80A003-15BF-40F1-BCB6-CF0BBEE0E0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7B80D-45F4-4C57-82A2-D7A87C4E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AF202-46F8-4266-B14E-DDC275C36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4B5AC-8BB6-4697-B233-9558C69B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5012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E85C4-43E7-45B8-B488-77608962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6490C-5925-4C28-914B-3A9FDEED7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885CA-2122-4837-A321-7A2007C42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7286E-6523-470C-A95F-458951B3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23C93-1754-498E-AA5D-7E0BFD794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773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43540-60E2-42B9-8F5F-3CB65A8B7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4F0D2-5CC9-47C5-B6BF-1E980789D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F2060-620C-4726-AFA0-3AB7A0D97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EA8E1-761D-4B6A-90EC-D1BB65AE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BC65C-36AF-47BE-B446-196F98523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76567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9D7B-1299-4893-B90B-D7108883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7A043-9C43-4455-965B-3F64F57D1F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D27DD-BBAD-4928-9FCD-E19CEF442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5BB86-6762-4029-8732-94B74EB22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96F7F-4CEC-4F72-B4D4-323448E9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99BE3-4180-454D-AA41-0546B7524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04007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335B5-6784-4923-B0DB-8B46117C5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B04BC-1023-468C-A0B1-3463DA027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81B41-802C-4227-BD45-93339687A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04CA67-BB20-404D-8AD0-5F8C82213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12818E-A9BF-4CCF-99D7-A517EEB16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15FA1-C102-4CF5-8D46-D242A6D7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097B1F-5B11-41FD-93D6-79BB851D2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7D8A0-97AB-41C2-BC33-EA98FA297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1586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2069B-120C-494F-AE4A-8BC07B40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9F0992-338E-4403-8A14-AB9F8CDEB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202C26-7BF8-4563-B989-4C4DCCF4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9AD16-224C-4761-A715-134799C0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02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E923C7-BBC7-44F0-90D1-E9918F71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6ACC18-E125-43FC-8F90-F3BF892F2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13D6EE-6587-4A87-80AB-94D38DD61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6356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89489-2E2E-46C0-B031-A914D5A29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1750-E812-41E5-8FE8-067F99EFF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080D2-8585-409D-9667-E75B01C08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BD378-4FA1-4C41-B14E-3AC9B6551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5B70D-3BD8-4B68-8A33-9AFB1484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A858F-CE50-4E61-B5E1-31BE80CE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6841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6734-DBDC-4F26-ADF3-82496293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F940A6-236B-428D-AA53-D4E0E47D97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870CC-03E3-4F3E-AC47-8B941943A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CBBF74-752F-4DD5-A492-C001220E1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26CA4-19E2-43C2-8821-CE96247B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5A835-0466-4BE4-AB63-1DB870A6B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33741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434C83-ED46-45E2-A835-EE33C4FA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7F0F7-8C12-41CA-B6F8-7829586C0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B1A25-2E9B-45E3-ADA8-F40736A8F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B9B2C-D8E9-4056-B9AD-8616408D31FF}" type="datetimeFigureOut">
              <a:rPr lang="en-SE" smtClean="0"/>
              <a:t>2021-11-15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0710C-4443-41E3-9466-D512DB1204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626A-5AFC-4A14-9E36-1B11A67CB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5839D-F409-43BE-B467-D07F875DE14D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1017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hyperlink" Target="https://tev.fbk.eu/technologies/multi-camera-people-tracking-dataset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3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F4A4-6E53-40F1-ACBA-FC2437495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86" y="1503363"/>
            <a:ext cx="9144000" cy="2387600"/>
          </a:xfrm>
        </p:spPr>
        <p:txBody>
          <a:bodyPr/>
          <a:lstStyle/>
          <a:p>
            <a:r>
              <a:rPr lang="en-GB" dirty="0" err="1"/>
              <a:t>ProCam</a:t>
            </a:r>
            <a:r>
              <a:rPr lang="en-GB" dirty="0"/>
              <a:t> Winter 2021</a:t>
            </a:r>
            <a:br>
              <a:rPr lang="en-GB" dirty="0"/>
            </a:b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38534-C39B-4972-BAE0-480A9444A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63082"/>
            <a:ext cx="9144000" cy="1655762"/>
          </a:xfrm>
        </p:spPr>
        <p:txBody>
          <a:bodyPr/>
          <a:lstStyle/>
          <a:p>
            <a:r>
              <a:rPr lang="en-GB" dirty="0"/>
              <a:t>Martin Dahl</a:t>
            </a:r>
          </a:p>
          <a:p>
            <a:r>
              <a:rPr lang="en-GB" dirty="0"/>
              <a:t>EE-550 Image and Video Processing</a:t>
            </a:r>
            <a:endParaRPr lang="en-S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3157018-B1D3-485F-850C-A911C5AEF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49" y="4838203"/>
            <a:ext cx="3190875" cy="17948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55C7B2C-B5A0-45D8-8692-5AE3B0C642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272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27"/>
    </mc:Choice>
    <mc:Fallback>
      <p:transition spd="slow" advTm="13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51103-D686-4549-ACA9-253DFC05A488}"/>
              </a:ext>
            </a:extLst>
          </p:cNvPr>
          <p:cNvSpPr txBox="1"/>
          <p:nvPr/>
        </p:nvSpPr>
        <p:spPr>
          <a:xfrm>
            <a:off x="838200" y="1266769"/>
            <a:ext cx="6847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taken from Bruno Kessler Institute FBK </a:t>
            </a:r>
            <a:r>
              <a:rPr lang="en-GB" dirty="0" err="1"/>
              <a:t>TeV</a:t>
            </a:r>
            <a:r>
              <a:rPr lang="en-GB" dirty="0"/>
              <a:t>: </a:t>
            </a:r>
          </a:p>
          <a:p>
            <a:r>
              <a:rPr lang="en-GB" dirty="0">
                <a:hlinkClick r:id="rId4"/>
              </a:rPr>
              <a:t>https://tev.fbk.eu/technologies/multi-camera-people-tracking-datasets</a:t>
            </a:r>
            <a:endParaRPr lang="en-SE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99E66752-FE7C-4142-A96C-815BE6BC79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13100"/>
            <a:ext cx="2076450" cy="18097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14404B-831A-42D9-AFD3-59C874FAB6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7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93"/>
    </mc:Choice>
    <mc:Fallback>
      <p:transition spd="slow" advTm="47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SE" dirty="0"/>
          </a:p>
        </p:txBody>
      </p:sp>
      <p:pic>
        <p:nvPicPr>
          <p:cNvPr id="5" name="Picture 4" descr="A picture containing floor, indoor, building, dock&#10;&#10;Description automatically generated">
            <a:extLst>
              <a:ext uri="{FF2B5EF4-FFF2-40B4-BE49-F238E27FC236}">
                <a16:creationId xmlns:a16="http://schemas.microsoft.com/office/drawing/2014/main" id="{F4E70C01-447A-4391-A61B-171F1B6DC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" y="1579880"/>
            <a:ext cx="2556872" cy="2045498"/>
          </a:xfrm>
          <a:prstGeom prst="rect">
            <a:avLst/>
          </a:prstGeom>
        </p:spPr>
      </p:pic>
      <p:pic>
        <p:nvPicPr>
          <p:cNvPr id="7" name="Picture 6" descr="A picture containing skating, floor, indoor, ceiling&#10;&#10;Description automatically generated">
            <a:extLst>
              <a:ext uri="{FF2B5EF4-FFF2-40B4-BE49-F238E27FC236}">
                <a16:creationId xmlns:a16="http://schemas.microsoft.com/office/drawing/2014/main" id="{6863C6D8-5A98-4403-BD9F-C9AA2FDB0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42" y="1574800"/>
            <a:ext cx="2556873" cy="2045498"/>
          </a:xfrm>
          <a:prstGeom prst="rect">
            <a:avLst/>
          </a:prstGeom>
        </p:spPr>
      </p:pic>
      <p:pic>
        <p:nvPicPr>
          <p:cNvPr id="9" name="Picture 8" descr="A picture containing indoor, floor, ceiling, dock&#10;&#10;Description automatically generated">
            <a:extLst>
              <a:ext uri="{FF2B5EF4-FFF2-40B4-BE49-F238E27FC236}">
                <a16:creationId xmlns:a16="http://schemas.microsoft.com/office/drawing/2014/main" id="{723CCFA7-8D8C-4A98-BB26-8F7A742ED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" y="3954617"/>
            <a:ext cx="2550523" cy="2040418"/>
          </a:xfrm>
          <a:prstGeom prst="rect">
            <a:avLst/>
          </a:prstGeom>
        </p:spPr>
      </p:pic>
      <p:pic>
        <p:nvPicPr>
          <p:cNvPr id="11" name="Picture 10" descr="A picture containing floor, indoor, dock&#10;&#10;Description automatically generated">
            <a:extLst>
              <a:ext uri="{FF2B5EF4-FFF2-40B4-BE49-F238E27FC236}">
                <a16:creationId xmlns:a16="http://schemas.microsoft.com/office/drawing/2014/main" id="{55B1E0E9-CA46-4B51-A947-297A6BB67F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42" y="3954617"/>
            <a:ext cx="2550523" cy="20404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AA9178-824C-47DD-8A28-5EE06CFFC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82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93"/>
    </mc:Choice>
    <mc:Fallback>
      <p:transition spd="slow" advTm="6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S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E1DFA30-4A96-45FF-BC73-6D236E1F5D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14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1"/>
    </mc:Choice>
    <mc:Fallback>
      <p:transition spd="slow" advTm="3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DDF39-67E7-470A-83AA-77FBFFE0D307}"/>
              </a:ext>
            </a:extLst>
          </p:cNvPr>
          <p:cNvSpPr txBox="1"/>
          <p:nvPr/>
        </p:nvSpPr>
        <p:spPr>
          <a:xfrm>
            <a:off x="838200" y="1690688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Detecting persons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81242B4-F6B2-4D70-B404-62160CB79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5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4"/>
    </mc:Choice>
    <mc:Fallback>
      <p:transition spd="slow" advTm="2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DDF39-67E7-470A-83AA-77FBFFE0D307}"/>
              </a:ext>
            </a:extLst>
          </p:cNvPr>
          <p:cNvSpPr txBox="1"/>
          <p:nvPr/>
        </p:nvSpPr>
        <p:spPr>
          <a:xfrm>
            <a:off x="838200" y="1690688"/>
            <a:ext cx="4389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Detecting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Recognizing persons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837B3D8-0050-4E6F-B7BB-9C7E9E8E00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2"/>
    </mc:Choice>
    <mc:Fallback>
      <p:transition spd="slow" advTm="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DDF39-67E7-470A-83AA-77FBFFE0D307}"/>
              </a:ext>
            </a:extLst>
          </p:cNvPr>
          <p:cNvSpPr txBox="1"/>
          <p:nvPr/>
        </p:nvSpPr>
        <p:spPr>
          <a:xfrm>
            <a:off x="838200" y="1690688"/>
            <a:ext cx="43891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Detecting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Recognizing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Recognition independent of pose and orientation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97207B6-7DCB-4DD5-829C-2909E5B72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33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2"/>
    </mc:Choice>
    <mc:Fallback>
      <p:transition spd="slow" advTm="4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DDF39-67E7-470A-83AA-77FBFFE0D307}"/>
              </a:ext>
            </a:extLst>
          </p:cNvPr>
          <p:cNvSpPr txBox="1"/>
          <p:nvPr/>
        </p:nvSpPr>
        <p:spPr>
          <a:xfrm>
            <a:off x="838200" y="1690688"/>
            <a:ext cx="4389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Detecting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Recognizing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Recognition independent of pose and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Lightning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63D520-AED0-4087-9891-A59F6CC6FE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5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2"/>
    </mc:Choice>
    <mc:Fallback>
      <p:transition spd="slow" advTm="2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DDF39-67E7-470A-83AA-77FBFFE0D307}"/>
              </a:ext>
            </a:extLst>
          </p:cNvPr>
          <p:cNvSpPr txBox="1"/>
          <p:nvPr/>
        </p:nvSpPr>
        <p:spPr>
          <a:xfrm>
            <a:off x="838200" y="1690688"/>
            <a:ext cx="4389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Detecting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Recognizing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Recognition independent of pose and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Lightning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Visual obstructions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E1FE72C-19E9-47FB-85DC-13B931720F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"/>
    </mc:Choice>
    <mc:Fallback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DDF39-67E7-470A-83AA-77FBFFE0D307}"/>
              </a:ext>
            </a:extLst>
          </p:cNvPr>
          <p:cNvSpPr txBox="1"/>
          <p:nvPr/>
        </p:nvSpPr>
        <p:spPr>
          <a:xfrm>
            <a:off x="838200" y="1690688"/>
            <a:ext cx="4389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Detecting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Recognizing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Recognition independent of pose and orientation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Lightning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Visual obstructions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Hard to get uniform data</a:t>
            </a:r>
            <a:endParaRPr lang="en-SE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A0472-CCFB-48EC-856D-02757D3FA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31" y="833956"/>
            <a:ext cx="1107702" cy="19150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12BEF-83F0-4A9E-9338-22CECE46B8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718" y="2626965"/>
            <a:ext cx="873083" cy="2276252"/>
          </a:xfrm>
          <a:prstGeom prst="rect">
            <a:avLst/>
          </a:prstGeom>
        </p:spPr>
      </p:pic>
      <p:pic>
        <p:nvPicPr>
          <p:cNvPr id="9" name="Picture 8" descr="A picture containing person, blurry, floor&#10;&#10;Description automatically generated">
            <a:extLst>
              <a:ext uri="{FF2B5EF4-FFF2-40B4-BE49-F238E27FC236}">
                <a16:creationId xmlns:a16="http://schemas.microsoft.com/office/drawing/2014/main" id="{D15AEF69-42E7-4D26-8184-F75FE4D66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64" y="3429000"/>
            <a:ext cx="542925" cy="1895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F92918-67E0-4F93-AA05-DAB92874C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04" y="1446686"/>
            <a:ext cx="873083" cy="236055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DA81B8-1B4C-4D87-91A0-973A71FAAE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3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5"/>
    </mc:Choice>
    <mc:Fallback>
      <p:transition spd="slow" advTm="11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EDDF39-67E7-470A-83AA-77FBFFE0D307}"/>
              </a:ext>
            </a:extLst>
          </p:cNvPr>
          <p:cNvSpPr txBox="1"/>
          <p:nvPr/>
        </p:nvSpPr>
        <p:spPr>
          <a:xfrm>
            <a:off x="838200" y="1690688"/>
            <a:ext cx="43891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Neural Networks: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YOLOv5 for detecting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ResNet18 trained on custom dataset created with </a:t>
            </a:r>
            <a:r>
              <a:rPr lang="en-GB" sz="3200" dirty="0" err="1"/>
              <a:t>TeV</a:t>
            </a:r>
            <a:r>
              <a:rPr lang="en-GB" sz="3200" dirty="0"/>
              <a:t> dataset to recognize persons</a:t>
            </a:r>
            <a:endParaRPr lang="en-SE" sz="3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3405D8-0CD7-4838-93D8-BE47826276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6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89"/>
    </mc:Choice>
    <mc:Fallback>
      <p:transition spd="slow" advTm="17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SE" dirty="0"/>
          </a:p>
        </p:txBody>
      </p:sp>
      <p:pic>
        <p:nvPicPr>
          <p:cNvPr id="5" name="Picture 4" descr="Chart, shape, square&#10;&#10;Description automatically generated with medium confidence">
            <a:extLst>
              <a:ext uri="{FF2B5EF4-FFF2-40B4-BE49-F238E27FC236}">
                <a16:creationId xmlns:a16="http://schemas.microsoft.com/office/drawing/2014/main" id="{7A4BD2E6-5294-4974-95C8-B527D55DA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576"/>
            <a:ext cx="5067380" cy="471287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D7CFFA6-DA22-42D2-9DA1-6C80095FF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89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3"/>
    </mc:Choice>
    <mc:Fallback>
      <p:transition spd="slow" advTm="10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YOLOv5 person detection</a:t>
            </a:r>
            <a:endParaRPr lang="en-S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5591CA-5807-40AF-AB06-3642482590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0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"/>
    </mc:Choice>
    <mc:Fallback>
      <p:transition spd="slow" advTm="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YOLOv5 person detection</a:t>
            </a:r>
            <a:endParaRPr lang="en-SE" dirty="0"/>
          </a:p>
        </p:txBody>
      </p:sp>
      <p:pic>
        <p:nvPicPr>
          <p:cNvPr id="4" name="Picture 3" descr="A picture containing floor, indoor, building, dock&#10;&#10;Description automatically generated">
            <a:extLst>
              <a:ext uri="{FF2B5EF4-FFF2-40B4-BE49-F238E27FC236}">
                <a16:creationId xmlns:a16="http://schemas.microsoft.com/office/drawing/2014/main" id="{B8787CBF-DB9F-4418-8F39-D4C225700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0" y="1981200"/>
            <a:ext cx="4152900" cy="3322320"/>
          </a:xfrm>
          <a:prstGeom prst="rect">
            <a:avLst/>
          </a:prstGeom>
        </p:spPr>
      </p:pic>
      <p:pic>
        <p:nvPicPr>
          <p:cNvPr id="6" name="Picture 5" descr="A picture containing indoor, floor, ceiling, dock&#10;&#10;Description automatically generated">
            <a:extLst>
              <a:ext uri="{FF2B5EF4-FFF2-40B4-BE49-F238E27FC236}">
                <a16:creationId xmlns:a16="http://schemas.microsoft.com/office/drawing/2014/main" id="{ADBAD570-8A6B-4DED-A6B2-A58DF4988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490" y="1981200"/>
            <a:ext cx="4152900" cy="332232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2C6E3D-701A-4D4D-ADEB-12654642A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3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4"/>
    </mc:Choice>
    <mc:Fallback>
      <p:transition spd="slow" advTm="2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Custom dataset</a:t>
            </a:r>
            <a:endParaRPr lang="en-SE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C345E80-28E7-4796-BB5C-693C9F5A5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37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8"/>
    </mc:Choice>
    <mc:Fallback>
      <p:transition spd="slow" advTm="1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Custom dataset</a:t>
            </a:r>
            <a:endParaRPr lang="en-SE" dirty="0"/>
          </a:p>
        </p:txBody>
      </p:sp>
      <p:pic>
        <p:nvPicPr>
          <p:cNvPr id="4" name="Picture 3" descr="A picture containing floor, indoor, building, dock&#10;&#10;Description automatically generated">
            <a:extLst>
              <a:ext uri="{FF2B5EF4-FFF2-40B4-BE49-F238E27FC236}">
                <a16:creationId xmlns:a16="http://schemas.microsoft.com/office/drawing/2014/main" id="{B8787CBF-DB9F-4418-8F39-D4C225700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0" y="1981200"/>
            <a:ext cx="4152900" cy="332232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D9489E4-A748-46A4-87DC-45BFC7A36B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60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3"/>
    </mc:Choice>
    <mc:Fallback>
      <p:transition spd="slow" advTm="2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Custom dataset</a:t>
            </a:r>
            <a:endParaRPr lang="en-SE" dirty="0"/>
          </a:p>
        </p:txBody>
      </p:sp>
      <p:pic>
        <p:nvPicPr>
          <p:cNvPr id="4" name="Picture 3" descr="A picture containing floor, indoor, building, dock&#10;&#10;Description automatically generated">
            <a:extLst>
              <a:ext uri="{FF2B5EF4-FFF2-40B4-BE49-F238E27FC236}">
                <a16:creationId xmlns:a16="http://schemas.microsoft.com/office/drawing/2014/main" id="{B8787CBF-DB9F-4418-8F39-D4C225700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0" y="1981200"/>
            <a:ext cx="4152900" cy="332232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A58666E-1BBE-4BB8-942D-4208567D2380}"/>
              </a:ext>
            </a:extLst>
          </p:cNvPr>
          <p:cNvSpPr/>
          <p:nvPr/>
        </p:nvSpPr>
        <p:spPr>
          <a:xfrm>
            <a:off x="5516880" y="2857500"/>
            <a:ext cx="1788160" cy="1569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picture containing clothing, blurry, underwear&#10;&#10;Description automatically generated">
            <a:extLst>
              <a:ext uri="{FF2B5EF4-FFF2-40B4-BE49-F238E27FC236}">
                <a16:creationId xmlns:a16="http://schemas.microsoft.com/office/drawing/2014/main" id="{54F8FDBD-A5D7-486A-8339-AF4A858F0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10" y="1871663"/>
            <a:ext cx="559167" cy="177069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3B0126B-242F-4032-9D3F-25C1BA2EA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"/>
    </mc:Choice>
    <mc:Fallback>
      <p:transition spd="slow" advTm="3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Custom dataset</a:t>
            </a:r>
            <a:endParaRPr lang="en-SE" dirty="0"/>
          </a:p>
        </p:txBody>
      </p:sp>
      <p:pic>
        <p:nvPicPr>
          <p:cNvPr id="4" name="Picture 3" descr="A picture containing floor, indoor, building, dock&#10;&#10;Description automatically generated">
            <a:extLst>
              <a:ext uri="{FF2B5EF4-FFF2-40B4-BE49-F238E27FC236}">
                <a16:creationId xmlns:a16="http://schemas.microsoft.com/office/drawing/2014/main" id="{B8787CBF-DB9F-4418-8F39-D4C225700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0" y="1981200"/>
            <a:ext cx="4152900" cy="332232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A58666E-1BBE-4BB8-942D-4208567D2380}"/>
              </a:ext>
            </a:extLst>
          </p:cNvPr>
          <p:cNvSpPr/>
          <p:nvPr/>
        </p:nvSpPr>
        <p:spPr>
          <a:xfrm>
            <a:off x="5516880" y="2857500"/>
            <a:ext cx="1788160" cy="1569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picture containing clothing, blurry, underwear&#10;&#10;Description automatically generated">
            <a:extLst>
              <a:ext uri="{FF2B5EF4-FFF2-40B4-BE49-F238E27FC236}">
                <a16:creationId xmlns:a16="http://schemas.microsoft.com/office/drawing/2014/main" id="{54F8FDBD-A5D7-486A-8339-AF4A858F0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10" y="1871663"/>
            <a:ext cx="559167" cy="1770697"/>
          </a:xfrm>
          <a:prstGeom prst="rect">
            <a:avLst/>
          </a:prstGeom>
        </p:spPr>
      </p:pic>
      <p:pic>
        <p:nvPicPr>
          <p:cNvPr id="12" name="Picture 1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9C802A52-6F8D-4FFF-BDCD-21BA8E98D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44" y="1459707"/>
            <a:ext cx="542925" cy="16287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023A62-6B66-4343-9735-36B6F669F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"/>
    </mc:Choice>
    <mc:Fallback>
      <p:transition spd="slow" advTm="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Custom dataset</a:t>
            </a:r>
            <a:endParaRPr lang="en-SE" dirty="0"/>
          </a:p>
        </p:txBody>
      </p:sp>
      <p:pic>
        <p:nvPicPr>
          <p:cNvPr id="4" name="Picture 3" descr="A picture containing floor, indoor, building, dock&#10;&#10;Description automatically generated">
            <a:extLst>
              <a:ext uri="{FF2B5EF4-FFF2-40B4-BE49-F238E27FC236}">
                <a16:creationId xmlns:a16="http://schemas.microsoft.com/office/drawing/2014/main" id="{B8787CBF-DB9F-4418-8F39-D4C225700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0" y="1981200"/>
            <a:ext cx="4152900" cy="332232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A58666E-1BBE-4BB8-942D-4208567D2380}"/>
              </a:ext>
            </a:extLst>
          </p:cNvPr>
          <p:cNvSpPr/>
          <p:nvPr/>
        </p:nvSpPr>
        <p:spPr>
          <a:xfrm>
            <a:off x="5516880" y="2857500"/>
            <a:ext cx="1788160" cy="1569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picture containing clothing, blurry, underwear&#10;&#10;Description automatically generated">
            <a:extLst>
              <a:ext uri="{FF2B5EF4-FFF2-40B4-BE49-F238E27FC236}">
                <a16:creationId xmlns:a16="http://schemas.microsoft.com/office/drawing/2014/main" id="{54F8FDBD-A5D7-486A-8339-AF4A858F0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10" y="1871663"/>
            <a:ext cx="559167" cy="1770697"/>
          </a:xfrm>
          <a:prstGeom prst="rect">
            <a:avLst/>
          </a:prstGeom>
        </p:spPr>
      </p:pic>
      <p:pic>
        <p:nvPicPr>
          <p:cNvPr id="8" name="Picture 7" descr="A picture containing person, clothing, standing, blurry&#10;&#10;Description automatically generated">
            <a:extLst>
              <a:ext uri="{FF2B5EF4-FFF2-40B4-BE49-F238E27FC236}">
                <a16:creationId xmlns:a16="http://schemas.microsoft.com/office/drawing/2014/main" id="{55E34D45-D716-48E7-BD92-F2DAE7C10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7" y="1659890"/>
            <a:ext cx="695325" cy="2066925"/>
          </a:xfrm>
          <a:prstGeom prst="rect">
            <a:avLst/>
          </a:prstGeom>
        </p:spPr>
      </p:pic>
      <p:pic>
        <p:nvPicPr>
          <p:cNvPr id="12" name="Picture 1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9C802A52-6F8D-4FFF-BDCD-21BA8E98D6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44" y="1459707"/>
            <a:ext cx="542925" cy="16287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3293A5-B0E0-43FA-A66E-8EC7DDB58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1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"/>
    </mc:Choice>
    <mc:Fallback>
      <p:transition spd="slow" advTm="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Custom dataset</a:t>
            </a:r>
            <a:endParaRPr lang="en-SE" dirty="0"/>
          </a:p>
        </p:txBody>
      </p:sp>
      <p:pic>
        <p:nvPicPr>
          <p:cNvPr id="4" name="Picture 3" descr="A picture containing floor, indoor, building, dock&#10;&#10;Description automatically generated">
            <a:extLst>
              <a:ext uri="{FF2B5EF4-FFF2-40B4-BE49-F238E27FC236}">
                <a16:creationId xmlns:a16="http://schemas.microsoft.com/office/drawing/2014/main" id="{B8787CBF-DB9F-4418-8F39-D4C225700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0" y="1981200"/>
            <a:ext cx="4152900" cy="332232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A58666E-1BBE-4BB8-942D-4208567D2380}"/>
              </a:ext>
            </a:extLst>
          </p:cNvPr>
          <p:cNvSpPr/>
          <p:nvPr/>
        </p:nvSpPr>
        <p:spPr>
          <a:xfrm>
            <a:off x="5516880" y="2857500"/>
            <a:ext cx="1788160" cy="1569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picture containing clothing, blurry, underwear&#10;&#10;Description automatically generated">
            <a:extLst>
              <a:ext uri="{FF2B5EF4-FFF2-40B4-BE49-F238E27FC236}">
                <a16:creationId xmlns:a16="http://schemas.microsoft.com/office/drawing/2014/main" id="{54F8FDBD-A5D7-486A-8339-AF4A858F0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10" y="1871663"/>
            <a:ext cx="559167" cy="1770697"/>
          </a:xfrm>
          <a:prstGeom prst="rect">
            <a:avLst/>
          </a:prstGeom>
        </p:spPr>
      </p:pic>
      <p:pic>
        <p:nvPicPr>
          <p:cNvPr id="8" name="Picture 7" descr="A picture containing person, clothing, standing, blurry&#10;&#10;Description automatically generated">
            <a:extLst>
              <a:ext uri="{FF2B5EF4-FFF2-40B4-BE49-F238E27FC236}">
                <a16:creationId xmlns:a16="http://schemas.microsoft.com/office/drawing/2014/main" id="{55E34D45-D716-48E7-BD92-F2DAE7C10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7" y="1659890"/>
            <a:ext cx="6953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5BA26-7987-4C85-A25D-7DD999BEA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504" y="2693352"/>
            <a:ext cx="438150" cy="1724025"/>
          </a:xfrm>
          <a:prstGeom prst="rect">
            <a:avLst/>
          </a:prstGeom>
        </p:spPr>
      </p:pic>
      <p:pic>
        <p:nvPicPr>
          <p:cNvPr id="12" name="Picture 1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9C802A52-6F8D-4FFF-BDCD-21BA8E98D6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44" y="1459707"/>
            <a:ext cx="542925" cy="16287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9EFA07-BD07-4CFC-87C3-57A7AEF9E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01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"/>
    </mc:Choice>
    <mc:Fallback>
      <p:transition spd="slow" advTm="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Custom dataset</a:t>
            </a:r>
            <a:endParaRPr lang="en-SE" dirty="0"/>
          </a:p>
        </p:txBody>
      </p:sp>
      <p:pic>
        <p:nvPicPr>
          <p:cNvPr id="4" name="Picture 3" descr="A picture containing floor, indoor, building, dock&#10;&#10;Description automatically generated">
            <a:extLst>
              <a:ext uri="{FF2B5EF4-FFF2-40B4-BE49-F238E27FC236}">
                <a16:creationId xmlns:a16="http://schemas.microsoft.com/office/drawing/2014/main" id="{B8787CBF-DB9F-4418-8F39-D4C225700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0" y="1981200"/>
            <a:ext cx="4152900" cy="332232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A58666E-1BBE-4BB8-942D-4208567D2380}"/>
              </a:ext>
            </a:extLst>
          </p:cNvPr>
          <p:cNvSpPr/>
          <p:nvPr/>
        </p:nvSpPr>
        <p:spPr>
          <a:xfrm>
            <a:off x="5516880" y="2857500"/>
            <a:ext cx="1788160" cy="1569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picture containing clothing, blurry, underwear&#10;&#10;Description automatically generated">
            <a:extLst>
              <a:ext uri="{FF2B5EF4-FFF2-40B4-BE49-F238E27FC236}">
                <a16:creationId xmlns:a16="http://schemas.microsoft.com/office/drawing/2014/main" id="{54F8FDBD-A5D7-486A-8339-AF4A858F0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10" y="1871663"/>
            <a:ext cx="559167" cy="1770697"/>
          </a:xfrm>
          <a:prstGeom prst="rect">
            <a:avLst/>
          </a:prstGeom>
        </p:spPr>
      </p:pic>
      <p:pic>
        <p:nvPicPr>
          <p:cNvPr id="8" name="Picture 7" descr="A picture containing person, clothing, standing, blurry&#10;&#10;Description automatically generated">
            <a:extLst>
              <a:ext uri="{FF2B5EF4-FFF2-40B4-BE49-F238E27FC236}">
                <a16:creationId xmlns:a16="http://schemas.microsoft.com/office/drawing/2014/main" id="{55E34D45-D716-48E7-BD92-F2DAE7C10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7" y="1659890"/>
            <a:ext cx="6953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5BA26-7987-4C85-A25D-7DD999BEA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504" y="2693352"/>
            <a:ext cx="438150" cy="1724025"/>
          </a:xfrm>
          <a:prstGeom prst="rect">
            <a:avLst/>
          </a:prstGeom>
        </p:spPr>
      </p:pic>
      <p:pic>
        <p:nvPicPr>
          <p:cNvPr id="12" name="Picture 1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9C802A52-6F8D-4FFF-BDCD-21BA8E98D6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44" y="1459707"/>
            <a:ext cx="542925" cy="1628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B2B99E-A86E-469A-915F-AC583E9641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41" y="3231515"/>
            <a:ext cx="381000" cy="16954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24002B2-B511-47A5-9234-0A444BB078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2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"/>
    </mc:Choice>
    <mc:Fallback>
      <p:transition spd="slow" advTm="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Custom dataset</a:t>
            </a:r>
            <a:endParaRPr lang="en-SE" dirty="0"/>
          </a:p>
        </p:txBody>
      </p:sp>
      <p:pic>
        <p:nvPicPr>
          <p:cNvPr id="4" name="Picture 3" descr="A picture containing floor, indoor, building, dock&#10;&#10;Description automatically generated">
            <a:extLst>
              <a:ext uri="{FF2B5EF4-FFF2-40B4-BE49-F238E27FC236}">
                <a16:creationId xmlns:a16="http://schemas.microsoft.com/office/drawing/2014/main" id="{B8787CBF-DB9F-4418-8F39-D4C225700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510" y="1981200"/>
            <a:ext cx="4152900" cy="332232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FA58666E-1BBE-4BB8-942D-4208567D2380}"/>
              </a:ext>
            </a:extLst>
          </p:cNvPr>
          <p:cNvSpPr/>
          <p:nvPr/>
        </p:nvSpPr>
        <p:spPr>
          <a:xfrm>
            <a:off x="5516880" y="2857500"/>
            <a:ext cx="1788160" cy="15697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6" name="Picture 5" descr="A picture containing clothing, blurry, underwear&#10;&#10;Description automatically generated">
            <a:extLst>
              <a:ext uri="{FF2B5EF4-FFF2-40B4-BE49-F238E27FC236}">
                <a16:creationId xmlns:a16="http://schemas.microsoft.com/office/drawing/2014/main" id="{54F8FDBD-A5D7-486A-8339-AF4A858F0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10" y="1871663"/>
            <a:ext cx="559167" cy="1770697"/>
          </a:xfrm>
          <a:prstGeom prst="rect">
            <a:avLst/>
          </a:prstGeom>
        </p:spPr>
      </p:pic>
      <p:pic>
        <p:nvPicPr>
          <p:cNvPr id="8" name="Picture 7" descr="A picture containing person, clothing, standing, blurry&#10;&#10;Description automatically generated">
            <a:extLst>
              <a:ext uri="{FF2B5EF4-FFF2-40B4-BE49-F238E27FC236}">
                <a16:creationId xmlns:a16="http://schemas.microsoft.com/office/drawing/2014/main" id="{55E34D45-D716-48E7-BD92-F2DAE7C10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147" y="1659890"/>
            <a:ext cx="695325" cy="2066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5BA26-7987-4C85-A25D-7DD999BEAC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504" y="2693352"/>
            <a:ext cx="438150" cy="1724025"/>
          </a:xfrm>
          <a:prstGeom prst="rect">
            <a:avLst/>
          </a:prstGeom>
        </p:spPr>
      </p:pic>
      <p:pic>
        <p:nvPicPr>
          <p:cNvPr id="12" name="Picture 11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9C802A52-6F8D-4FFF-BDCD-21BA8E98D6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744" y="1459707"/>
            <a:ext cx="542925" cy="1628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B2B99E-A86E-469A-915F-AC583E9641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141" y="3231515"/>
            <a:ext cx="381000" cy="1695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0EA092-694A-4AEA-8EB0-2EEEEA9FBC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178" y="4193222"/>
            <a:ext cx="552450" cy="9048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24C1A16-1E46-4C6A-ADCC-2B7F0B7916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0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6"/>
    </mc:Choice>
    <mc:Fallback>
      <p:transition spd="slow" advTm="6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SE" dirty="0"/>
          </a:p>
        </p:txBody>
      </p:sp>
      <p:pic>
        <p:nvPicPr>
          <p:cNvPr id="5" name="Picture 4" descr="Chart, shape, square&#10;&#10;Description automatically generated with medium confidence">
            <a:extLst>
              <a:ext uri="{FF2B5EF4-FFF2-40B4-BE49-F238E27FC236}">
                <a16:creationId xmlns:a16="http://schemas.microsoft.com/office/drawing/2014/main" id="{7A4BD2E6-5294-4974-95C8-B527D55DA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576"/>
            <a:ext cx="5067380" cy="4712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26CD1-03FE-4BD4-A0EC-C30D3EB31F78}"/>
              </a:ext>
            </a:extLst>
          </p:cNvPr>
          <p:cNvSpPr txBox="1"/>
          <p:nvPr/>
        </p:nvSpPr>
        <p:spPr>
          <a:xfrm>
            <a:off x="6614160" y="1198880"/>
            <a:ext cx="438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Many people in a room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B89213D-BC6B-480C-8FC2-91C7C96A0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0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3"/>
    </mc:Choice>
    <mc:Fallback>
      <p:transition spd="slow" advTm="4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proposal – Train network</a:t>
            </a:r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CB08AC-7684-4BFF-8AD7-27533FB5F47A}"/>
              </a:ext>
            </a:extLst>
          </p:cNvPr>
          <p:cNvSpPr txBox="1"/>
          <p:nvPr/>
        </p:nvSpPr>
        <p:spPr>
          <a:xfrm>
            <a:off x="838200" y="1690688"/>
            <a:ext cx="43891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Train ResNet18 on persons as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Only use the network for finding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Compare feature vectors for detected persons in different cameras and match</a:t>
            </a:r>
            <a:endParaRPr lang="en-SE" sz="32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0507DE2-7268-4A69-B548-B742B1F04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8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51"/>
    </mc:Choice>
    <mc:Fallback>
      <p:transition spd="slow" advTm="15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F4A4-6E53-40F1-ACBA-FC2437495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86" y="1503363"/>
            <a:ext cx="9144000" cy="2387600"/>
          </a:xfrm>
        </p:spPr>
        <p:txBody>
          <a:bodyPr/>
          <a:lstStyle/>
          <a:p>
            <a:r>
              <a:rPr lang="en-GB" dirty="0" err="1"/>
              <a:t>ProCam</a:t>
            </a:r>
            <a:r>
              <a:rPr lang="en-GB" dirty="0"/>
              <a:t> Winter 2021</a:t>
            </a:r>
            <a:br>
              <a:rPr lang="en-GB" dirty="0"/>
            </a:b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38534-C39B-4972-BAE0-480A9444AC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63082"/>
            <a:ext cx="9144000" cy="1655762"/>
          </a:xfrm>
        </p:spPr>
        <p:txBody>
          <a:bodyPr/>
          <a:lstStyle/>
          <a:p>
            <a:r>
              <a:rPr lang="en-GB" dirty="0"/>
              <a:t>Martin Dahl</a:t>
            </a:r>
          </a:p>
          <a:p>
            <a:r>
              <a:rPr lang="en-GB" dirty="0"/>
              <a:t>EE-550 Image and Video Processing</a:t>
            </a:r>
            <a:endParaRPr lang="en-SE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93157018-B1D3-485F-850C-A911C5AEF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49" y="4838203"/>
            <a:ext cx="3190875" cy="1794867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0A1DC55-46FF-4179-97E2-9F63D1B95E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69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7"/>
    </mc:Choice>
    <mc:Fallback>
      <p:transition spd="slow" advTm="2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SE" dirty="0"/>
          </a:p>
        </p:txBody>
      </p:sp>
      <p:pic>
        <p:nvPicPr>
          <p:cNvPr id="5" name="Picture 4" descr="Chart, shape, square&#10;&#10;Description automatically generated with medium confidence">
            <a:extLst>
              <a:ext uri="{FF2B5EF4-FFF2-40B4-BE49-F238E27FC236}">
                <a16:creationId xmlns:a16="http://schemas.microsoft.com/office/drawing/2014/main" id="{7A4BD2E6-5294-4974-95C8-B527D55DA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576"/>
            <a:ext cx="5067380" cy="4712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26CD1-03FE-4BD4-A0EC-C30D3EB31F78}"/>
              </a:ext>
            </a:extLst>
          </p:cNvPr>
          <p:cNvSpPr txBox="1"/>
          <p:nvPr/>
        </p:nvSpPr>
        <p:spPr>
          <a:xfrm>
            <a:off x="6614160" y="1198880"/>
            <a:ext cx="4389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Many people in a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Requires more than one camera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E9566F3-C328-421D-A203-A0BC2E366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0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"/>
    </mc:Choice>
    <mc:Fallback>
      <p:transition spd="slow" advTm="1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SE" dirty="0"/>
          </a:p>
        </p:txBody>
      </p:sp>
      <p:pic>
        <p:nvPicPr>
          <p:cNvPr id="5" name="Picture 4" descr="Chart, shape, square&#10;&#10;Description automatically generated with medium confidence">
            <a:extLst>
              <a:ext uri="{FF2B5EF4-FFF2-40B4-BE49-F238E27FC236}">
                <a16:creationId xmlns:a16="http://schemas.microsoft.com/office/drawing/2014/main" id="{7A4BD2E6-5294-4974-95C8-B527D55DA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576"/>
            <a:ext cx="5067380" cy="4712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26CD1-03FE-4BD4-A0EC-C30D3EB31F78}"/>
              </a:ext>
            </a:extLst>
          </p:cNvPr>
          <p:cNvSpPr txBox="1"/>
          <p:nvPr/>
        </p:nvSpPr>
        <p:spPr>
          <a:xfrm>
            <a:off x="6614160" y="1198880"/>
            <a:ext cx="4389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Many people in a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Requires more than one camera</a:t>
            </a:r>
          </a:p>
        </p:txBody>
      </p:sp>
      <p:sp>
        <p:nvSpPr>
          <p:cNvPr id="4" name="Action Button: Video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ABC0B89-8D1A-45C7-8692-C8BA0ABCC086}"/>
              </a:ext>
            </a:extLst>
          </p:cNvPr>
          <p:cNvSpPr/>
          <p:nvPr/>
        </p:nvSpPr>
        <p:spPr>
          <a:xfrm rot="5400000">
            <a:off x="2346960" y="1978630"/>
            <a:ext cx="375920" cy="386080"/>
          </a:xfrm>
          <a:prstGeom prst="actionButtonMov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B88601-A878-4D0C-92C8-8C2A43A71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35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4"/>
    </mc:Choice>
    <mc:Fallback>
      <p:transition spd="slow" advTm="4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SE" dirty="0"/>
          </a:p>
        </p:txBody>
      </p:sp>
      <p:pic>
        <p:nvPicPr>
          <p:cNvPr id="5" name="Picture 4" descr="Chart, shape, square&#10;&#10;Description automatically generated with medium confidence">
            <a:extLst>
              <a:ext uri="{FF2B5EF4-FFF2-40B4-BE49-F238E27FC236}">
                <a16:creationId xmlns:a16="http://schemas.microsoft.com/office/drawing/2014/main" id="{7A4BD2E6-5294-4974-95C8-B527D55DA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576"/>
            <a:ext cx="5067380" cy="4712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26CD1-03FE-4BD4-A0EC-C30D3EB31F78}"/>
              </a:ext>
            </a:extLst>
          </p:cNvPr>
          <p:cNvSpPr txBox="1"/>
          <p:nvPr/>
        </p:nvSpPr>
        <p:spPr>
          <a:xfrm>
            <a:off x="6614160" y="1198880"/>
            <a:ext cx="4389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Many people in a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Requires more than one camera</a:t>
            </a:r>
          </a:p>
        </p:txBody>
      </p:sp>
      <p:sp>
        <p:nvSpPr>
          <p:cNvPr id="4" name="Action Button: Video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ABC0B89-8D1A-45C7-8692-C8BA0ABCC086}"/>
              </a:ext>
            </a:extLst>
          </p:cNvPr>
          <p:cNvSpPr/>
          <p:nvPr/>
        </p:nvSpPr>
        <p:spPr>
          <a:xfrm rot="5400000">
            <a:off x="2346960" y="1978630"/>
            <a:ext cx="375920" cy="386080"/>
          </a:xfrm>
          <a:prstGeom prst="actionButtonMov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Action Button: Video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7116818-09D3-4BB5-9741-6E3CEF06F92A}"/>
              </a:ext>
            </a:extLst>
          </p:cNvPr>
          <p:cNvSpPr/>
          <p:nvPr/>
        </p:nvSpPr>
        <p:spPr>
          <a:xfrm rot="7940499">
            <a:off x="4668564" y="3832083"/>
            <a:ext cx="375920" cy="386080"/>
          </a:xfrm>
          <a:prstGeom prst="actionButtonMov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6BE77B-FE0D-4E9A-9490-AFF764BD3C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78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"/>
    </mc:Choice>
    <mc:Fallback>
      <p:transition spd="slow" advTm="18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SE" dirty="0"/>
          </a:p>
        </p:txBody>
      </p:sp>
      <p:pic>
        <p:nvPicPr>
          <p:cNvPr id="5" name="Picture 4" descr="Chart, shape, square&#10;&#10;Description automatically generated with medium confidence">
            <a:extLst>
              <a:ext uri="{FF2B5EF4-FFF2-40B4-BE49-F238E27FC236}">
                <a16:creationId xmlns:a16="http://schemas.microsoft.com/office/drawing/2014/main" id="{7A4BD2E6-5294-4974-95C8-B527D55DA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576"/>
            <a:ext cx="5067380" cy="4712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26CD1-03FE-4BD4-A0EC-C30D3EB31F78}"/>
              </a:ext>
            </a:extLst>
          </p:cNvPr>
          <p:cNvSpPr txBox="1"/>
          <p:nvPr/>
        </p:nvSpPr>
        <p:spPr>
          <a:xfrm>
            <a:off x="6614160" y="1198880"/>
            <a:ext cx="4389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Many people in a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Requires more than one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Cameras should “know” if they look at the same person</a:t>
            </a:r>
            <a:endParaRPr lang="en-SE" sz="3200" dirty="0"/>
          </a:p>
        </p:txBody>
      </p:sp>
      <p:sp>
        <p:nvSpPr>
          <p:cNvPr id="4" name="Action Button: Video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ABC0B89-8D1A-45C7-8692-C8BA0ABCC086}"/>
              </a:ext>
            </a:extLst>
          </p:cNvPr>
          <p:cNvSpPr/>
          <p:nvPr/>
        </p:nvSpPr>
        <p:spPr>
          <a:xfrm rot="5400000">
            <a:off x="2346960" y="1978630"/>
            <a:ext cx="375920" cy="386080"/>
          </a:xfrm>
          <a:prstGeom prst="actionButtonMov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Action Button: Video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7116818-09D3-4BB5-9741-6E3CEF06F92A}"/>
              </a:ext>
            </a:extLst>
          </p:cNvPr>
          <p:cNvSpPr/>
          <p:nvPr/>
        </p:nvSpPr>
        <p:spPr>
          <a:xfrm rot="7940499">
            <a:off x="4668564" y="3832083"/>
            <a:ext cx="375920" cy="386080"/>
          </a:xfrm>
          <a:prstGeom prst="actionButtonMov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84627A2-BA01-4F58-872C-37DCD4191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56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8"/>
    </mc:Choice>
    <mc:Fallback>
      <p:transition spd="slow" advTm="2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SE" dirty="0"/>
          </a:p>
        </p:txBody>
      </p:sp>
      <p:pic>
        <p:nvPicPr>
          <p:cNvPr id="5" name="Picture 4" descr="Chart, shape, square&#10;&#10;Description automatically generated with medium confidence">
            <a:extLst>
              <a:ext uri="{FF2B5EF4-FFF2-40B4-BE49-F238E27FC236}">
                <a16:creationId xmlns:a16="http://schemas.microsoft.com/office/drawing/2014/main" id="{7A4BD2E6-5294-4974-95C8-B527D55DA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576"/>
            <a:ext cx="5067380" cy="4712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26CD1-03FE-4BD4-A0EC-C30D3EB31F78}"/>
              </a:ext>
            </a:extLst>
          </p:cNvPr>
          <p:cNvSpPr txBox="1"/>
          <p:nvPr/>
        </p:nvSpPr>
        <p:spPr>
          <a:xfrm>
            <a:off x="6614160" y="1198880"/>
            <a:ext cx="4389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Many people in a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Requires more than one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Cameras should “know” if they look at the same person</a:t>
            </a:r>
            <a:endParaRPr lang="en-SE" sz="3200" dirty="0"/>
          </a:p>
        </p:txBody>
      </p:sp>
      <p:sp>
        <p:nvSpPr>
          <p:cNvPr id="4" name="Action Button: Video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ABC0B89-8D1A-45C7-8692-C8BA0ABCC086}"/>
              </a:ext>
            </a:extLst>
          </p:cNvPr>
          <p:cNvSpPr/>
          <p:nvPr/>
        </p:nvSpPr>
        <p:spPr>
          <a:xfrm rot="5400000">
            <a:off x="2346960" y="1978630"/>
            <a:ext cx="375920" cy="386080"/>
          </a:xfrm>
          <a:prstGeom prst="actionButtonMov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Action Button: Video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7116818-09D3-4BB5-9741-6E3CEF06F92A}"/>
              </a:ext>
            </a:extLst>
          </p:cNvPr>
          <p:cNvSpPr/>
          <p:nvPr/>
        </p:nvSpPr>
        <p:spPr>
          <a:xfrm rot="7940499">
            <a:off x="4668564" y="3832083"/>
            <a:ext cx="375920" cy="386080"/>
          </a:xfrm>
          <a:prstGeom prst="actionButtonMov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7EB33A-C158-4BD9-BBD1-7C3C762300F7}"/>
              </a:ext>
            </a:extLst>
          </p:cNvPr>
          <p:cNvCxnSpPr>
            <a:cxnSpLocks/>
            <a:stCxn id="9" idx="0"/>
          </p:cNvCxnSpPr>
          <p:nvPr/>
        </p:nvCxnSpPr>
        <p:spPr>
          <a:xfrm flipH="1">
            <a:off x="2651760" y="4164052"/>
            <a:ext cx="2078164" cy="109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3171C9-7B57-4EEA-8E45-72837B7E45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6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"/>
    </mc:Choice>
    <mc:Fallback>
      <p:transition spd="slow" advTm="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7ADF1-783E-4D37-A7D3-8B73D8FBB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</a:t>
            </a:r>
            <a:endParaRPr lang="en-SE" dirty="0"/>
          </a:p>
        </p:txBody>
      </p:sp>
      <p:pic>
        <p:nvPicPr>
          <p:cNvPr id="5" name="Picture 4" descr="Chart, shape, square&#10;&#10;Description automatically generated with medium confidence">
            <a:extLst>
              <a:ext uri="{FF2B5EF4-FFF2-40B4-BE49-F238E27FC236}">
                <a16:creationId xmlns:a16="http://schemas.microsoft.com/office/drawing/2014/main" id="{7A4BD2E6-5294-4974-95C8-B527D55DA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17576"/>
            <a:ext cx="5067380" cy="47128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626CD1-03FE-4BD4-A0EC-C30D3EB31F78}"/>
              </a:ext>
            </a:extLst>
          </p:cNvPr>
          <p:cNvSpPr txBox="1"/>
          <p:nvPr/>
        </p:nvSpPr>
        <p:spPr>
          <a:xfrm>
            <a:off x="6614160" y="1198880"/>
            <a:ext cx="4389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Many people in a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Requires more than one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Cameras should “know” if they look at the same person</a:t>
            </a:r>
            <a:endParaRPr lang="en-SE" sz="3200" dirty="0"/>
          </a:p>
        </p:txBody>
      </p:sp>
      <p:sp>
        <p:nvSpPr>
          <p:cNvPr id="4" name="Action Button: Video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ABC0B89-8D1A-45C7-8692-C8BA0ABCC086}"/>
              </a:ext>
            </a:extLst>
          </p:cNvPr>
          <p:cNvSpPr/>
          <p:nvPr/>
        </p:nvSpPr>
        <p:spPr>
          <a:xfrm rot="5400000">
            <a:off x="2346960" y="1978630"/>
            <a:ext cx="375920" cy="386080"/>
          </a:xfrm>
          <a:prstGeom prst="actionButtonMov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9" name="Action Button: Video 8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67116818-09D3-4BB5-9741-6E3CEF06F92A}"/>
              </a:ext>
            </a:extLst>
          </p:cNvPr>
          <p:cNvSpPr/>
          <p:nvPr/>
        </p:nvSpPr>
        <p:spPr>
          <a:xfrm rot="7940499">
            <a:off x="4668564" y="3832083"/>
            <a:ext cx="375920" cy="386080"/>
          </a:xfrm>
          <a:prstGeom prst="actionButtonMovi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7EB33A-C158-4BD9-BBD1-7C3C762300F7}"/>
              </a:ext>
            </a:extLst>
          </p:cNvPr>
          <p:cNvCxnSpPr>
            <a:cxnSpLocks/>
            <a:stCxn id="9" idx="0"/>
          </p:cNvCxnSpPr>
          <p:nvPr/>
        </p:nvCxnSpPr>
        <p:spPr>
          <a:xfrm flipH="1">
            <a:off x="2651760" y="4164052"/>
            <a:ext cx="2078164" cy="109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DD1FF3-807D-4FD5-8CA1-70A842881FA0}"/>
              </a:ext>
            </a:extLst>
          </p:cNvPr>
          <p:cNvCxnSpPr>
            <a:cxnSpLocks/>
          </p:cNvCxnSpPr>
          <p:nvPr/>
        </p:nvCxnSpPr>
        <p:spPr>
          <a:xfrm>
            <a:off x="2550160" y="2359630"/>
            <a:ext cx="0" cy="2669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0D9081-4BBA-4155-9F97-1E9DBF0E3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1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3"/>
    </mc:Choice>
    <mc:Fallback>
      <p:transition spd="slow" advTm="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320</Words>
  <Application>Microsoft Office PowerPoint</Application>
  <PresentationFormat>Widescreen</PresentationFormat>
  <Paragraphs>80</Paragraphs>
  <Slides>31</Slides>
  <Notes>0</Notes>
  <HiddenSlides>0</HiddenSlides>
  <MMClips>31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ProCam Winter 2021 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Example</vt:lpstr>
      <vt:lpstr>Example</vt:lpstr>
      <vt:lpstr>Challenges</vt:lpstr>
      <vt:lpstr>Challenges</vt:lpstr>
      <vt:lpstr>Challenges</vt:lpstr>
      <vt:lpstr>Challenges</vt:lpstr>
      <vt:lpstr>Challenges</vt:lpstr>
      <vt:lpstr>Challenges</vt:lpstr>
      <vt:lpstr>Challenges</vt:lpstr>
      <vt:lpstr>Solution proposal</vt:lpstr>
      <vt:lpstr>Solution proposal – YOLOv5 person detection</vt:lpstr>
      <vt:lpstr>Solution proposal – YOLOv5 person detection</vt:lpstr>
      <vt:lpstr>Solution proposal – Custom dataset</vt:lpstr>
      <vt:lpstr>Solution proposal – Custom dataset</vt:lpstr>
      <vt:lpstr>Solution proposal – Custom dataset</vt:lpstr>
      <vt:lpstr>Solution proposal – Custom dataset</vt:lpstr>
      <vt:lpstr>Solution proposal – Custom dataset</vt:lpstr>
      <vt:lpstr>Solution proposal – Custom dataset</vt:lpstr>
      <vt:lpstr>Solution proposal – Custom dataset</vt:lpstr>
      <vt:lpstr>Solution proposal – Custom dataset</vt:lpstr>
      <vt:lpstr>Solution proposal – Train network</vt:lpstr>
      <vt:lpstr>ProCam Winter 2021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ProCam Winter 2021</dc:title>
  <dc:creator>Martin Dahl</dc:creator>
  <cp:lastModifiedBy>Martin Dahl</cp:lastModifiedBy>
  <cp:revision>3</cp:revision>
  <dcterms:created xsi:type="dcterms:W3CDTF">2021-11-13T23:47:08Z</dcterms:created>
  <dcterms:modified xsi:type="dcterms:W3CDTF">2021-11-15T15:30:45Z</dcterms:modified>
</cp:coreProperties>
</file>